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2"/>
  </p:notesMasterIdLst>
  <p:handoutMasterIdLst>
    <p:handoutMasterId r:id="rId2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29" r:id="rId2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1" d="100"/>
          <a:sy n="51" d="100"/>
        </p:scale>
        <p:origin x="43" y="6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052889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904895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ushikeshssuryawanshi/Data-Scienc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ushikeshssuryawanshi/Data-Scienc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ushikeshssuryawanshi/Data-Science/blob/main/EDA%20with%20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rushikeshssuryawanshi/Data-Science/blob/main/Interactive%20Visual%20Analytics%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ithub.com/rushikeshssuryawanshi/Data-Science/blob/main/spacex_dash_app.p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ushikeshssuryawanshi/Data-Scienc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ushikeshssuryawanshi/Data-Scienc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Rushikesh Suryawanshi</a:t>
            </a:r>
          </a:p>
          <a:p>
            <a:r>
              <a:rPr lang="en-US" dirty="0">
                <a:solidFill>
                  <a:schemeClr val="bg2"/>
                </a:solidFill>
                <a:latin typeface="Abadi" panose="020B0604020104020204" pitchFamily="34" charset="0"/>
                <a:ea typeface="SF Pro" pitchFamily="2" charset="0"/>
                <a:cs typeface="SF Pro" pitchFamily="2" charset="0"/>
              </a:rPr>
              <a:t>08/12/2024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This is a process to convert raw data into interpretable data.</a:t>
            </a:r>
          </a:p>
          <a:p>
            <a:r>
              <a:rPr lang="en-US" sz="2200" dirty="0">
                <a:solidFill>
                  <a:schemeClr val="accent3">
                    <a:lumMod val="25000"/>
                  </a:schemeClr>
                </a:solidFill>
                <a:latin typeface="Abadi" panose="020B0604020104020204" pitchFamily="34" charset="0"/>
              </a:rPr>
              <a:t>In this section, Data Analysis was carried out in which I calculated the number of launches, number of launches and occurrences of each orbit, etc.</a:t>
            </a:r>
          </a:p>
          <a:p>
            <a:r>
              <a:rPr lang="en-US" sz="2200" dirty="0">
                <a:solidFill>
                  <a:schemeClr val="accent3">
                    <a:lumMod val="25000"/>
                  </a:schemeClr>
                </a:solidFill>
                <a:latin typeface="Abadi" panose="020B0604020104020204" pitchFamily="34" charset="0"/>
              </a:rPr>
              <a:t>Reference: </a:t>
            </a:r>
            <a:r>
              <a:rPr lang="en-US" sz="2200" dirty="0">
                <a:solidFill>
                  <a:schemeClr val="accent3">
                    <a:lumMod val="25000"/>
                  </a:schemeClr>
                </a:solidFill>
                <a:latin typeface="Abadi" panose="020B0604020104020204" pitchFamily="34" charset="0"/>
                <a:hlinkClick r:id="rId3"/>
              </a:rPr>
              <a:t>https://github.com/rushikeshssuryawanshi/Data-Science/blob/main/Data%20Wrangling.ipynb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is done so that we get an initial idea on how our data is distributed, what are the challenges we might face, for e.g. which columns needs to be neglected, which features have a lot of outliers, what features need the null values to be imputed with mean or any other statistical value, standardization and normalization to be done, etc. This is done by histograms, boxplots, statistical summaries, etc.</a:t>
            </a:r>
          </a:p>
          <a:p>
            <a:pPr>
              <a:lnSpc>
                <a:spcPct val="100000"/>
              </a:lnSpc>
              <a:spcBef>
                <a:spcPts val="1400"/>
              </a:spcBef>
            </a:pPr>
            <a:r>
              <a:rPr lang="en-US" sz="2200" dirty="0">
                <a:solidFill>
                  <a:schemeClr val="accent3">
                    <a:lumMod val="25000"/>
                  </a:schemeClr>
                </a:solidFill>
                <a:latin typeface="Abadi" panose="020B0604020104020204" pitchFamily="34" charset="0"/>
              </a:rPr>
              <a:t>Reference: </a:t>
            </a:r>
            <a:r>
              <a:rPr lang="en-US" sz="2200" dirty="0">
                <a:solidFill>
                  <a:schemeClr val="accent3">
                    <a:lumMod val="25000"/>
                  </a:schemeClr>
                </a:solidFill>
                <a:latin typeface="Abadi" panose="020B0604020104020204" pitchFamily="34" charset="0"/>
                <a:hlinkClick r:id="rId3"/>
              </a:rPr>
              <a:t>https://github.com/rushikeshssuryawanshi/Data-Science/blob/main/EDA%20with%20Data%20Visualization.ipynb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EDA with SQL can be done by querying the tables. The csv file is converted into a </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table with </a:t>
            </a:r>
            <a:r>
              <a:rPr lang="en-US" sz="1800" dirty="0" err="1">
                <a:solidFill>
                  <a:schemeClr val="accent3">
                    <a:lumMod val="25000"/>
                  </a:schemeClr>
                </a:solidFill>
                <a:latin typeface="Abadi"/>
              </a:rPr>
              <a:t>df.to_sql</a:t>
            </a:r>
            <a:r>
              <a:rPr lang="en-US" sz="1800" dirty="0">
                <a:solidFill>
                  <a:schemeClr val="accent3">
                    <a:lumMod val="25000"/>
                  </a:schemeClr>
                </a:solidFill>
                <a:latin typeface="Abadi"/>
              </a:rPr>
              <a:t> function then the table can be used to get many insights form the data.</a:t>
            </a:r>
            <a:endParaRPr lang="en-US" sz="1800" dirty="0">
              <a:solidFill>
                <a:schemeClr val="accent3">
                  <a:lumMod val="25000"/>
                </a:schemeClr>
              </a:solidFill>
              <a:latin typeface="Abadi" panose="020B0604020104020204" pitchFamily="34" charset="0"/>
            </a:endParaRPr>
          </a:p>
          <a:p>
            <a:r>
              <a:rPr lang="en-US" sz="1800" dirty="0"/>
              <a:t>Reference: </a:t>
            </a:r>
            <a:r>
              <a:rPr lang="en-US" sz="1800" dirty="0">
                <a:hlinkClick r:id="rId3"/>
              </a:rPr>
              <a:t>https://github.com/rushikeshssuryawanshi/Data-Science/blob/main/EDA%20with%20sqllite.ipynb</a:t>
            </a: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is a module used to give interactive geographical insights.</a:t>
            </a:r>
          </a:p>
          <a:p>
            <a:pPr>
              <a:lnSpc>
                <a:spcPct val="100000"/>
              </a:lnSpc>
              <a:spcBef>
                <a:spcPts val="1400"/>
              </a:spcBef>
            </a:pPr>
            <a:r>
              <a:rPr lang="en-US" sz="2200" dirty="0">
                <a:solidFill>
                  <a:schemeClr val="accent3">
                    <a:lumMod val="25000"/>
                  </a:schemeClr>
                </a:solidFill>
                <a:latin typeface="Abadi" panose="020B0604020104020204" pitchFamily="34" charset="0"/>
              </a:rPr>
              <a:t>I marked the Launch sites on the map, I also learned to mark the successful and failed launches from a particular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Reference: </a:t>
            </a:r>
            <a:r>
              <a:rPr lang="en-US" sz="2200" dirty="0">
                <a:solidFill>
                  <a:schemeClr val="accent3">
                    <a:lumMod val="25000"/>
                  </a:schemeClr>
                </a:solidFill>
                <a:latin typeface="Abadi" panose="020B0604020104020204" pitchFamily="34" charset="0"/>
                <a:hlinkClick r:id="rId4"/>
              </a:rPr>
              <a:t>https://github.com/rushikeshssuryawanshi/Data-Science/blob/main/Interactive%20Visual%20Analytics%20with%20Folium.ipynb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6F8F4618-110D-060C-17F5-BCC6F5BFE8ED}"/>
              </a:ext>
            </a:extLst>
          </p:cNvPr>
          <p:cNvPicPr>
            <a:picLocks noChangeAspect="1"/>
          </p:cNvPicPr>
          <p:nvPr/>
        </p:nvPicPr>
        <p:blipFill>
          <a:blip r:embed="rId5"/>
          <a:stretch>
            <a:fillRect/>
          </a:stretch>
        </p:blipFill>
        <p:spPr>
          <a:xfrm>
            <a:off x="7025639" y="4052983"/>
            <a:ext cx="4816919" cy="2670454"/>
          </a:xfrm>
          <a:prstGeom prst="rect">
            <a:avLst/>
          </a:prstGeom>
        </p:spPr>
      </p:pic>
      <p:pic>
        <p:nvPicPr>
          <p:cNvPr id="8" name="Picture 7">
            <a:extLst>
              <a:ext uri="{FF2B5EF4-FFF2-40B4-BE49-F238E27FC236}">
                <a16:creationId xmlns:a16="http://schemas.microsoft.com/office/drawing/2014/main" id="{79B26F41-C17F-C6EE-6797-BEF168E86B99}"/>
              </a:ext>
            </a:extLst>
          </p:cNvPr>
          <p:cNvPicPr>
            <a:picLocks noChangeAspect="1"/>
          </p:cNvPicPr>
          <p:nvPr/>
        </p:nvPicPr>
        <p:blipFill>
          <a:blip r:embed="rId6"/>
          <a:stretch>
            <a:fillRect/>
          </a:stretch>
        </p:blipFill>
        <p:spPr>
          <a:xfrm>
            <a:off x="959042" y="4052983"/>
            <a:ext cx="5396038" cy="267045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the Dash utility to create interactive dashboards.</a:t>
            </a:r>
          </a:p>
          <a:p>
            <a:pPr>
              <a:lnSpc>
                <a:spcPct val="100000"/>
              </a:lnSpc>
              <a:spcBef>
                <a:spcPts val="1400"/>
              </a:spcBef>
            </a:pPr>
            <a:r>
              <a:rPr lang="en-US" sz="2200" dirty="0">
                <a:solidFill>
                  <a:schemeClr val="accent3">
                    <a:lumMod val="25000"/>
                  </a:schemeClr>
                </a:solidFill>
                <a:latin typeface="Abadi" panose="020B0604020104020204" pitchFamily="34" charset="0"/>
              </a:rPr>
              <a:t>Reference: </a:t>
            </a:r>
            <a:r>
              <a:rPr lang="en-US" sz="2200" dirty="0">
                <a:solidFill>
                  <a:schemeClr val="accent3">
                    <a:lumMod val="25000"/>
                  </a:schemeClr>
                </a:solidFill>
                <a:latin typeface="Abadi" panose="020B0604020104020204" pitchFamily="34" charset="0"/>
                <a:hlinkClick r:id="rId4"/>
              </a:rPr>
              <a:t>https://github.com/rushikeshssuryawanshi/Data-Science/blob/main/spacex_dash_app.py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DEAB510B-5001-2712-3BB1-FEF0FE5C5569}"/>
              </a:ext>
            </a:extLst>
          </p:cNvPr>
          <p:cNvPicPr>
            <a:picLocks noChangeAspect="1"/>
          </p:cNvPicPr>
          <p:nvPr/>
        </p:nvPicPr>
        <p:blipFill>
          <a:blip r:embed="rId5"/>
          <a:stretch>
            <a:fillRect/>
          </a:stretch>
        </p:blipFill>
        <p:spPr>
          <a:xfrm>
            <a:off x="608346" y="3484546"/>
            <a:ext cx="5975334" cy="2750650"/>
          </a:xfrm>
          <a:prstGeom prst="rect">
            <a:avLst/>
          </a:prstGeom>
        </p:spPr>
      </p:pic>
      <p:pic>
        <p:nvPicPr>
          <p:cNvPr id="8" name="Picture 7">
            <a:extLst>
              <a:ext uri="{FF2B5EF4-FFF2-40B4-BE49-F238E27FC236}">
                <a16:creationId xmlns:a16="http://schemas.microsoft.com/office/drawing/2014/main" id="{B9B816CE-1C32-EF28-396D-4E1E06A0F6CC}"/>
              </a:ext>
            </a:extLst>
          </p:cNvPr>
          <p:cNvPicPr>
            <a:picLocks noChangeAspect="1"/>
          </p:cNvPicPr>
          <p:nvPr/>
        </p:nvPicPr>
        <p:blipFill>
          <a:blip r:embed="rId6"/>
          <a:stretch>
            <a:fillRect/>
          </a:stretch>
        </p:blipFill>
        <p:spPr>
          <a:xfrm>
            <a:off x="6583680" y="3484546"/>
            <a:ext cx="5379720" cy="269241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b="1" dirty="0"/>
              <a:t>Modeling Outcomes:</a:t>
            </a:r>
            <a:br>
              <a:rPr lang="en-US" dirty="0"/>
            </a:br>
            <a:r>
              <a:rPr lang="en-US" dirty="0"/>
              <a:t>Decision Trees emerged as the most accurate algorithm, achieving superior metrics like F1 and accuracy scores.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92543"/>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b="1" dirty="0">
              <a:solidFill>
                <a:schemeClr val="tx1"/>
              </a:solidFill>
              <a:latin typeface="Abadi" panose="020B0604020104020204" pitchFamily="34" charset="0"/>
            </a:endParaRPr>
          </a:p>
          <a:p>
            <a:pPr>
              <a:buFont typeface="Arial" panose="020B0604020202020204" pitchFamily="34" charset="0"/>
              <a:buChar char="•"/>
            </a:pPr>
            <a:r>
              <a:rPr lang="en-US" sz="1800" dirty="0">
                <a:solidFill>
                  <a:schemeClr val="tx1"/>
                </a:solidFill>
                <a:latin typeface="Abadi" panose="020B0604020104020204" pitchFamily="34" charset="0"/>
              </a:rPr>
              <a:t>Decision Trees are the most suitable predictive model.</a:t>
            </a:r>
          </a:p>
          <a:p>
            <a:pPr>
              <a:buFont typeface="Arial" panose="020B0604020202020204" pitchFamily="34" charset="0"/>
              <a:buChar char="•"/>
            </a:pPr>
            <a:r>
              <a:rPr lang="en-US" sz="1800" dirty="0">
                <a:solidFill>
                  <a:schemeClr val="tx1"/>
                </a:solidFill>
                <a:latin typeface="Abadi" panose="020B0604020104020204" pitchFamily="34" charset="0"/>
              </a:rPr>
              <a:t>Launch success improves with lower payloads and over time.</a:t>
            </a:r>
          </a:p>
          <a:p>
            <a:pPr>
              <a:buFont typeface="Arial" panose="020B0604020202020204" pitchFamily="34" charset="0"/>
              <a:buChar char="•"/>
            </a:pPr>
            <a:r>
              <a:rPr lang="en-US" sz="1800" dirty="0">
                <a:solidFill>
                  <a:schemeClr val="tx1"/>
                </a:solidFill>
                <a:latin typeface="Abadi" panose="020B0604020104020204" pitchFamily="34" charset="0"/>
              </a:rPr>
              <a:t>Proximity to the equator and coastlines enhances site efficiency.</a:t>
            </a:r>
          </a:p>
          <a:p>
            <a:pPr>
              <a:buFont typeface="Arial" panose="020B0604020202020204" pitchFamily="34" charset="0"/>
              <a:buChar char="•"/>
            </a:pPr>
            <a:r>
              <a:rPr lang="en-US" sz="1800" dirty="0">
                <a:solidFill>
                  <a:schemeClr val="tx1"/>
                </a:solidFill>
                <a:latin typeface="Abadi" panose="020B0604020104020204" pitchFamily="34" charset="0"/>
              </a:rPr>
              <a:t>Specific orbits (e.g., GEO, HEO) have perfect success rates.</a:t>
            </a:r>
          </a:p>
          <a:p>
            <a:pPr>
              <a:buFont typeface="Arial" panose="020B0604020202020204" pitchFamily="34" charset="0"/>
              <a:buChar char="•"/>
            </a:pPr>
            <a:r>
              <a:rPr lang="en-US" sz="1800" dirty="0">
                <a:solidFill>
                  <a:schemeClr val="tx1"/>
                </a:solidFill>
                <a:latin typeface="Abadi" panose="020B0604020104020204" pitchFamily="34" charset="0"/>
              </a:rPr>
              <a:t>KSC LC-39A leads in launch success among sites.</a:t>
            </a:r>
          </a:p>
          <a:p>
            <a:pPr lvl="1"/>
            <a:endParaRPr lang="en-US" sz="1800" dirty="0">
              <a:solidFill>
                <a:schemeClr val="tx1"/>
              </a:solidFill>
              <a:latin typeface="Abadi" panose="020B0604020104020204" pitchFamily="34" charset="0"/>
            </a:endParaRPr>
          </a:p>
          <a:p>
            <a:pPr marL="457200" lvl="1" indent="0">
              <a:buNone/>
            </a:pPr>
            <a:endParaRPr lang="en-US" sz="1800" dirty="0">
              <a:solidFill>
                <a:schemeClr val="tx1"/>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80160"/>
            <a:ext cx="4017889" cy="55778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cs typeface="Times New Roman" panose="02020603050405020304" pitchFamily="18" charset="0"/>
              </a:rPr>
              <a:t>Summary of methodologies</a:t>
            </a:r>
          </a:p>
          <a:p>
            <a:pPr lvl="1">
              <a:lnSpc>
                <a:spcPct val="100000"/>
              </a:lnSpc>
              <a:spcBef>
                <a:spcPts val="1400"/>
              </a:spcBef>
              <a:buFont typeface="Courier New" panose="02070309020205020404" pitchFamily="49" charset="0"/>
              <a:buChar char="o"/>
            </a:pPr>
            <a:r>
              <a:rPr lang="en-US" sz="1800" b="1" dirty="0">
                <a:solidFill>
                  <a:schemeClr val="accent3">
                    <a:lumMod val="25000"/>
                  </a:schemeClr>
                </a:solidFill>
                <a:latin typeface="Abadi" panose="020B0604020104020204" pitchFamily="34" charset="0"/>
                <a:cs typeface="Times New Roman" panose="02020603050405020304" pitchFamily="18" charset="0"/>
              </a:rPr>
              <a:t>Data Collection</a:t>
            </a:r>
          </a:p>
          <a:p>
            <a:pPr lvl="1">
              <a:lnSpc>
                <a:spcPct val="100000"/>
              </a:lnSpc>
              <a:spcBef>
                <a:spcPts val="1400"/>
              </a:spcBef>
              <a:buFont typeface="Courier New" panose="02070309020205020404" pitchFamily="49" charset="0"/>
              <a:buChar char="o"/>
            </a:pPr>
            <a:r>
              <a:rPr lang="en-US" sz="1800" b="1" dirty="0">
                <a:solidFill>
                  <a:schemeClr val="accent3">
                    <a:lumMod val="25000"/>
                  </a:schemeClr>
                </a:solidFill>
                <a:latin typeface="Abadi" panose="020B0604020104020204" pitchFamily="34" charset="0"/>
                <a:cs typeface="Times New Roman" panose="02020603050405020304" pitchFamily="18" charset="0"/>
              </a:rPr>
              <a:t>Data Wrangling</a:t>
            </a:r>
          </a:p>
          <a:p>
            <a:pPr lvl="1">
              <a:lnSpc>
                <a:spcPct val="100000"/>
              </a:lnSpc>
              <a:spcBef>
                <a:spcPts val="1400"/>
              </a:spcBef>
              <a:buFont typeface="Courier New" panose="02070309020205020404" pitchFamily="49" charset="0"/>
              <a:buChar char="o"/>
            </a:pPr>
            <a:r>
              <a:rPr lang="en-US" sz="1800" b="1" dirty="0">
                <a:solidFill>
                  <a:schemeClr val="accent3">
                    <a:lumMod val="25000"/>
                  </a:schemeClr>
                </a:solidFill>
                <a:latin typeface="Abadi" panose="020B0604020104020204" pitchFamily="34" charset="0"/>
                <a:cs typeface="Times New Roman" panose="02020603050405020304" pitchFamily="18" charset="0"/>
              </a:rPr>
              <a:t>Exploratory Data Analysis </a:t>
            </a:r>
          </a:p>
          <a:p>
            <a:pPr lvl="1">
              <a:lnSpc>
                <a:spcPct val="100000"/>
              </a:lnSpc>
              <a:spcBef>
                <a:spcPts val="1400"/>
              </a:spcBef>
              <a:buFont typeface="Courier New" panose="02070309020205020404" pitchFamily="49" charset="0"/>
              <a:buChar char="o"/>
            </a:pPr>
            <a:r>
              <a:rPr lang="en-US" sz="1800" b="1" dirty="0">
                <a:solidFill>
                  <a:schemeClr val="accent3">
                    <a:lumMod val="25000"/>
                  </a:schemeClr>
                </a:solidFill>
                <a:latin typeface="Abadi" panose="020B0604020104020204" pitchFamily="34" charset="0"/>
                <a:cs typeface="Times New Roman" panose="02020603050405020304" pitchFamily="18" charset="0"/>
              </a:rPr>
              <a:t>Interactive Maps with Folium</a:t>
            </a:r>
          </a:p>
          <a:p>
            <a:pPr lvl="1">
              <a:lnSpc>
                <a:spcPct val="100000"/>
              </a:lnSpc>
              <a:spcBef>
                <a:spcPts val="1400"/>
              </a:spcBef>
              <a:buFont typeface="Courier New" panose="02070309020205020404" pitchFamily="49" charset="0"/>
              <a:buChar char="o"/>
            </a:pPr>
            <a:r>
              <a:rPr lang="en-US" sz="1800" b="1" dirty="0">
                <a:solidFill>
                  <a:schemeClr val="accent3">
                    <a:lumMod val="25000"/>
                  </a:schemeClr>
                </a:solidFill>
                <a:latin typeface="Abadi" panose="020B0604020104020204" pitchFamily="34" charset="0"/>
                <a:cs typeface="Times New Roman" panose="02020603050405020304" pitchFamily="18" charset="0"/>
              </a:rPr>
              <a:t>Dashboarding using </a:t>
            </a:r>
            <a:r>
              <a:rPr lang="en-US" sz="1800" b="1" dirty="0" err="1">
                <a:solidFill>
                  <a:schemeClr val="accent3">
                    <a:lumMod val="25000"/>
                  </a:schemeClr>
                </a:solidFill>
                <a:latin typeface="Abadi" panose="020B0604020104020204" pitchFamily="34" charset="0"/>
                <a:cs typeface="Times New Roman" panose="02020603050405020304" pitchFamily="18" charset="0"/>
              </a:rPr>
              <a:t>Plotly</a:t>
            </a:r>
            <a:endParaRPr lang="en-US" sz="1800" b="1" dirty="0">
              <a:solidFill>
                <a:schemeClr val="accent3">
                  <a:lumMod val="25000"/>
                </a:schemeClr>
              </a:solidFill>
              <a:latin typeface="Abadi" panose="020B0604020104020204" pitchFamily="34" charset="0"/>
              <a:cs typeface="Times New Roman" panose="02020603050405020304" pitchFamily="18" charset="0"/>
            </a:endParaRPr>
          </a:p>
          <a:p>
            <a:pPr lvl="1">
              <a:lnSpc>
                <a:spcPct val="100000"/>
              </a:lnSpc>
              <a:spcBef>
                <a:spcPts val="1400"/>
              </a:spcBef>
              <a:buFont typeface="Courier New" panose="02070309020205020404" pitchFamily="49" charset="0"/>
              <a:buChar char="o"/>
            </a:pPr>
            <a:r>
              <a:rPr lang="en-US" sz="1800" b="1" dirty="0">
                <a:solidFill>
                  <a:schemeClr val="accent3">
                    <a:lumMod val="25000"/>
                  </a:schemeClr>
                </a:solidFill>
                <a:latin typeface="Abadi" panose="020B0604020104020204" pitchFamily="34" charset="0"/>
                <a:cs typeface="Times New Roman" panose="02020603050405020304" pitchFamily="18" charset="0"/>
              </a:rPr>
              <a:t>Predictive Analysis	</a:t>
            </a:r>
            <a:endParaRPr lang="en-US" sz="1800" dirty="0">
              <a:solidFill>
                <a:schemeClr val="accent3">
                  <a:lumMod val="25000"/>
                </a:schemeClr>
              </a:solidFill>
              <a:latin typeface="Abadi" panose="020B0604020104020204" pitchFamily="34" charset="0"/>
              <a:cs typeface="Times New Roman" panose="02020603050405020304" pitchFamily="18" charset="0"/>
            </a:endParaRPr>
          </a:p>
          <a:p>
            <a:pPr>
              <a:lnSpc>
                <a:spcPct val="100000"/>
              </a:lnSpc>
              <a:spcBef>
                <a:spcPts val="1400"/>
              </a:spcBef>
            </a:pPr>
            <a:r>
              <a:rPr lang="en-US" sz="2200" dirty="0">
                <a:solidFill>
                  <a:schemeClr val="accent3">
                    <a:lumMod val="25000"/>
                  </a:schemeClr>
                </a:solidFill>
                <a:latin typeface="Abadi" panose="020B0604020104020204" pitchFamily="34" charset="0"/>
                <a:cs typeface="Times New Roman" panose="02020603050405020304" pitchFamily="18" charset="0"/>
              </a:rPr>
              <a:t>Summary of all results</a:t>
            </a:r>
          </a:p>
          <a:p>
            <a:pPr lvl="1">
              <a:lnSpc>
                <a:spcPct val="100000"/>
              </a:lnSpc>
              <a:spcBef>
                <a:spcPts val="1400"/>
              </a:spcBef>
              <a:buFont typeface="Courier New" panose="02070309020205020404" pitchFamily="49" charset="0"/>
              <a:buChar char="o"/>
            </a:pPr>
            <a:r>
              <a:rPr lang="en-US" sz="1800" b="1" dirty="0">
                <a:solidFill>
                  <a:schemeClr val="accent3">
                    <a:lumMod val="25000"/>
                  </a:schemeClr>
                </a:solidFill>
                <a:latin typeface="Abadi" panose="020B0604020104020204" pitchFamily="34" charset="0"/>
                <a:cs typeface="Times New Roman" panose="02020603050405020304" pitchFamily="18" charset="0"/>
              </a:rPr>
              <a:t>EDA Results</a:t>
            </a:r>
          </a:p>
          <a:p>
            <a:pPr lvl="1">
              <a:lnSpc>
                <a:spcPct val="100000"/>
              </a:lnSpc>
              <a:spcBef>
                <a:spcPts val="1400"/>
              </a:spcBef>
              <a:buFont typeface="Courier New" panose="02070309020205020404" pitchFamily="49" charset="0"/>
              <a:buChar char="o"/>
            </a:pPr>
            <a:r>
              <a:rPr lang="en-US" sz="1800" b="1" dirty="0">
                <a:solidFill>
                  <a:schemeClr val="accent3">
                    <a:lumMod val="25000"/>
                  </a:schemeClr>
                </a:solidFill>
                <a:latin typeface="Abadi" panose="020B0604020104020204" pitchFamily="34" charset="0"/>
                <a:cs typeface="Times New Roman" panose="02020603050405020304" pitchFamily="18" charset="0"/>
              </a:rPr>
              <a:t>Interactive Analytics</a:t>
            </a:r>
          </a:p>
          <a:p>
            <a:pPr lvl="1">
              <a:lnSpc>
                <a:spcPct val="100000"/>
              </a:lnSpc>
              <a:spcBef>
                <a:spcPts val="1400"/>
              </a:spcBef>
              <a:buFont typeface="Courier New" panose="02070309020205020404" pitchFamily="49" charset="0"/>
              <a:buChar char="o"/>
            </a:pPr>
            <a:r>
              <a:rPr lang="en-US" sz="1800" b="1" dirty="0">
                <a:solidFill>
                  <a:schemeClr val="accent3">
                    <a:lumMod val="25000"/>
                  </a:schemeClr>
                </a:solidFill>
                <a:latin typeface="Abadi" panose="020B0604020104020204" pitchFamily="34" charset="0"/>
                <a:cs typeface="Times New Roman" panose="02020603050405020304" pitchFamily="18"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9" name="Rectangle 5">
            <a:extLst>
              <a:ext uri="{FF2B5EF4-FFF2-40B4-BE49-F238E27FC236}">
                <a16:creationId xmlns:a16="http://schemas.microsoft.com/office/drawing/2014/main" id="{9905F577-E3C7-C497-74AD-4BF903992891}"/>
              </a:ext>
            </a:extLst>
          </p:cNvPr>
          <p:cNvSpPr>
            <a:spLocks noChangeArrowheads="1"/>
          </p:cNvSpPr>
          <p:nvPr/>
        </p:nvSpPr>
        <p:spPr bwMode="auto">
          <a:xfrm>
            <a:off x="828068" y="1672041"/>
            <a:ext cx="1112662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Context:</a:t>
            </a:r>
            <a:br>
              <a:rPr kumimoji="0" lang="en-US" altLang="en-US" sz="1800" b="0" i="0" u="none" strike="noStrike" cap="none" normalizeH="0" baseline="0" dirty="0">
                <a:ln>
                  <a:noFill/>
                </a:ln>
                <a:solidFill>
                  <a:schemeClr val="tx1"/>
                </a:solidFill>
                <a:effectLst/>
                <a:latin typeface="Abadi" panose="020B0604020104020204" pitchFamily="34" charset="0"/>
              </a:rPr>
            </a:br>
            <a:r>
              <a:rPr kumimoji="0" lang="en-US" altLang="en-US" sz="1800" b="0" i="0" u="none" strike="noStrike" cap="none" normalizeH="0" baseline="0" dirty="0">
                <a:ln>
                  <a:noFill/>
                </a:ln>
                <a:solidFill>
                  <a:schemeClr val="tx1"/>
                </a:solidFill>
                <a:effectLst/>
                <a:latin typeface="Abadi" panose="020B0604020104020204" pitchFamily="34" charset="0"/>
              </a:rPr>
              <a:t>SpaceX revolutionized commercial space travel by reducing costs through reusable rocket stages. The goal is to predict the reusability of the first stage, minimizing launch costs.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Research Questions: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badi" panose="020B0604020104020204" pitchFamily="34" charset="0"/>
              </a:rPr>
              <a:t>Which factors (e.g., payload, orbit) impact landing success?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Abadi" panose="020B0604020104020204" pitchFamily="34" charset="0"/>
              </a:rPr>
              <a:t>Has the success rate improved over time?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chemeClr val="tx1"/>
                </a:solidFill>
                <a:effectLst/>
                <a:latin typeface="Abadi" panose="020B0604020104020204" pitchFamily="34" charset="0"/>
              </a:rPr>
              <a:t>What is the optimal algorithm for binary classification?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2560"/>
            <a:ext cx="10104817" cy="53601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IN" sz="2000" b="1" dirty="0">
                <a:solidFill>
                  <a:schemeClr val="tx1"/>
                </a:solidFill>
                <a:latin typeface="+mn-lt"/>
              </a:rPr>
              <a:t>Data Collection:</a:t>
            </a:r>
            <a:br>
              <a:rPr lang="en-IN" sz="2000" dirty="0">
                <a:solidFill>
                  <a:schemeClr val="tx1"/>
                </a:solidFill>
                <a:latin typeface="+mn-lt"/>
              </a:rPr>
            </a:br>
            <a:r>
              <a:rPr lang="en-IN" sz="2000" dirty="0">
                <a:solidFill>
                  <a:schemeClr val="tx1"/>
                </a:solidFill>
                <a:latin typeface="+mn-lt"/>
              </a:rPr>
              <a:t>Combined data from SpaceX's REST API and Wikipedia to gather information on launches, including flight details, payload, and outcomes.</a:t>
            </a:r>
          </a:p>
          <a:p>
            <a:pPr>
              <a:buFont typeface="Arial" panose="020B0604020202020204" pitchFamily="34" charset="0"/>
              <a:buChar char="•"/>
            </a:pPr>
            <a:r>
              <a:rPr lang="en-IN" sz="2000" b="1" dirty="0">
                <a:solidFill>
                  <a:schemeClr val="tx1"/>
                </a:solidFill>
                <a:latin typeface="+mn-lt"/>
              </a:rPr>
              <a:t>Data Preparation:</a:t>
            </a:r>
            <a:br>
              <a:rPr lang="en-IN" sz="2000" dirty="0">
                <a:solidFill>
                  <a:schemeClr val="tx1"/>
                </a:solidFill>
                <a:latin typeface="+mn-lt"/>
              </a:rPr>
            </a:br>
            <a:r>
              <a:rPr lang="en-IN" sz="2000" dirty="0">
                <a:solidFill>
                  <a:schemeClr val="tx1"/>
                </a:solidFill>
                <a:latin typeface="+mn-lt"/>
              </a:rPr>
              <a:t>Addressed missing values and encoded outcomes for binary classification. </a:t>
            </a:r>
            <a:r>
              <a:rPr lang="en-IN" sz="2000" dirty="0" err="1">
                <a:solidFill>
                  <a:schemeClr val="tx1"/>
                </a:solidFill>
                <a:latin typeface="+mn-lt"/>
              </a:rPr>
              <a:t>Labeled</a:t>
            </a:r>
            <a:r>
              <a:rPr lang="en-IN" sz="2000" dirty="0">
                <a:solidFill>
                  <a:schemeClr val="tx1"/>
                </a:solidFill>
                <a:latin typeface="+mn-lt"/>
              </a:rPr>
              <a:t> successful landings as "1" and unsuccessful as "0."</a:t>
            </a:r>
          </a:p>
          <a:p>
            <a:pPr>
              <a:buFont typeface="Arial" panose="020B0604020202020204" pitchFamily="34" charset="0"/>
              <a:buChar char="•"/>
            </a:pPr>
            <a:r>
              <a:rPr lang="en-IN" sz="2000" b="1" dirty="0">
                <a:solidFill>
                  <a:schemeClr val="tx1"/>
                </a:solidFill>
                <a:latin typeface="+mn-lt"/>
              </a:rPr>
              <a:t>EDA Techniques:</a:t>
            </a:r>
            <a:br>
              <a:rPr lang="en-IN" sz="2000" dirty="0">
                <a:solidFill>
                  <a:schemeClr val="tx1"/>
                </a:solidFill>
                <a:latin typeface="+mn-lt"/>
              </a:rPr>
            </a:br>
            <a:r>
              <a:rPr lang="en-IN" sz="2000" dirty="0">
                <a:solidFill>
                  <a:schemeClr val="tx1"/>
                </a:solidFill>
                <a:latin typeface="+mn-lt"/>
              </a:rPr>
              <a:t>Visualized trends and relationships between variables. SQL queries provided statistical summaries.</a:t>
            </a:r>
          </a:p>
          <a:p>
            <a:pPr>
              <a:buFont typeface="Arial" panose="020B0604020202020204" pitchFamily="34" charset="0"/>
              <a:buChar char="•"/>
            </a:pPr>
            <a:r>
              <a:rPr lang="en-IN" sz="2000" b="1" dirty="0">
                <a:solidFill>
                  <a:schemeClr val="tx1"/>
                </a:solidFill>
                <a:latin typeface="+mn-lt"/>
              </a:rPr>
              <a:t>Interactive Tools:</a:t>
            </a:r>
            <a:endParaRPr lang="en-IN" sz="2000" dirty="0">
              <a:solidFill>
                <a:schemeClr val="tx1"/>
              </a:solidFill>
              <a:latin typeface="+mn-lt"/>
            </a:endParaRPr>
          </a:p>
          <a:p>
            <a:pPr marL="742950" lvl="1" indent="-285750">
              <a:buFont typeface="Arial" panose="020B0604020202020204" pitchFamily="34" charset="0"/>
              <a:buChar char="•"/>
            </a:pPr>
            <a:r>
              <a:rPr lang="en-IN" sz="2000" dirty="0">
                <a:solidFill>
                  <a:schemeClr val="tx1"/>
                </a:solidFill>
                <a:latin typeface="+mn-lt"/>
              </a:rPr>
              <a:t>Folium maps highlighted launch sites and outcomes.</a:t>
            </a:r>
          </a:p>
          <a:p>
            <a:pPr marL="742950" lvl="1" indent="-285750">
              <a:buFont typeface="Arial" panose="020B0604020202020204" pitchFamily="34" charset="0"/>
              <a:buChar char="•"/>
            </a:pPr>
            <a:r>
              <a:rPr lang="en-IN" sz="2000" dirty="0" err="1">
                <a:solidFill>
                  <a:schemeClr val="tx1"/>
                </a:solidFill>
                <a:latin typeface="+mn-lt"/>
              </a:rPr>
              <a:t>Plotly</a:t>
            </a:r>
            <a:r>
              <a:rPr lang="en-IN" sz="2000" dirty="0">
                <a:solidFill>
                  <a:schemeClr val="tx1"/>
                </a:solidFill>
                <a:latin typeface="+mn-lt"/>
              </a:rPr>
              <a:t> Dash dashboard visualized metrics like success rates.</a:t>
            </a:r>
          </a:p>
          <a:p>
            <a:pPr>
              <a:buFont typeface="Arial" panose="020B0604020202020204" pitchFamily="34" charset="0"/>
              <a:buChar char="•"/>
            </a:pPr>
            <a:r>
              <a:rPr lang="en-IN" sz="2000" b="1" dirty="0">
                <a:solidFill>
                  <a:schemeClr val="tx1"/>
                </a:solidFill>
                <a:latin typeface="+mn-lt"/>
              </a:rPr>
              <a:t>Predictive </a:t>
            </a:r>
            <a:r>
              <a:rPr lang="en-IN" sz="2000" b="1" dirty="0" err="1">
                <a:solidFill>
                  <a:schemeClr val="tx1"/>
                </a:solidFill>
                <a:latin typeface="+mn-lt"/>
              </a:rPr>
              <a:t>Modeling</a:t>
            </a:r>
            <a:r>
              <a:rPr lang="en-IN" sz="2000" b="1" dirty="0">
                <a:solidFill>
                  <a:schemeClr val="tx1"/>
                </a:solidFill>
                <a:latin typeface="+mn-lt"/>
              </a:rPr>
              <a:t>:</a:t>
            </a:r>
            <a:br>
              <a:rPr lang="en-IN" sz="2000" dirty="0">
                <a:solidFill>
                  <a:schemeClr val="tx1"/>
                </a:solidFill>
                <a:latin typeface="+mn-lt"/>
              </a:rPr>
            </a:br>
            <a:r>
              <a:rPr lang="en-IN" sz="2000" dirty="0">
                <a:solidFill>
                  <a:schemeClr val="tx1"/>
                </a:solidFill>
                <a:latin typeface="+mn-lt"/>
              </a:rPr>
              <a:t>Trained and evaluated classifiers (Logistic Regression, Decision Trees, SVM, KNN) using </a:t>
            </a:r>
            <a:r>
              <a:rPr lang="en-IN" sz="2000" dirty="0" err="1">
                <a:solidFill>
                  <a:schemeClr val="tx1"/>
                </a:solidFill>
                <a:latin typeface="+mn-lt"/>
              </a:rPr>
              <a:t>GridSearchCV</a:t>
            </a:r>
            <a:r>
              <a:rPr lang="en-IN" sz="2000" dirty="0">
                <a:solidFill>
                  <a:schemeClr val="tx1"/>
                </a:solidFill>
                <a:latin typeface="+mn-lt"/>
              </a:rPr>
              <a:t> for parameter tuning.</a:t>
            </a:r>
          </a:p>
          <a:p>
            <a:pPr marL="0" indent="0">
              <a:lnSpc>
                <a:spcPct val="120000"/>
              </a:lnSpc>
              <a:spcBef>
                <a:spcPts val="1400"/>
              </a:spcBef>
              <a:buNone/>
            </a:pPr>
            <a:endParaRPr lang="en-US" sz="2000" dirty="0">
              <a:solidFill>
                <a:schemeClr val="tx1"/>
              </a:solidFill>
              <a:latin typeface="+mn-lt"/>
            </a:endParaRPr>
          </a:p>
          <a:p>
            <a:pPr>
              <a:lnSpc>
                <a:spcPct val="100000"/>
              </a:lnSpc>
              <a:spcBef>
                <a:spcPts val="1400"/>
              </a:spcBef>
            </a:pPr>
            <a:endParaRPr lang="en-US" sz="2000" dirty="0">
              <a:solidFill>
                <a:schemeClr val="tx1"/>
              </a:solidFill>
              <a:latin typeface="+mn-lt"/>
            </a:endParaRPr>
          </a:p>
          <a:p>
            <a:pPr>
              <a:lnSpc>
                <a:spcPct val="100000"/>
              </a:lnSpc>
              <a:spcBef>
                <a:spcPts val="1400"/>
              </a:spcBef>
            </a:pPr>
            <a:endParaRPr lang="en-US" sz="2000" dirty="0">
              <a:solidFill>
                <a:schemeClr val="tx1"/>
              </a:solidFill>
              <a:latin typeface="+mn-lt"/>
            </a:endParaRPr>
          </a:p>
          <a:p>
            <a:pPr>
              <a:lnSpc>
                <a:spcPct val="100000"/>
              </a:lnSpc>
              <a:spcBef>
                <a:spcPts val="1400"/>
              </a:spcBef>
            </a:pPr>
            <a:endParaRPr lang="en-US" sz="2000" dirty="0">
              <a:solidFill>
                <a:schemeClr val="tx1"/>
              </a:solidFill>
              <a:latin typeface="+mn-lt"/>
            </a:endParaRPr>
          </a:p>
          <a:p>
            <a:pPr>
              <a:lnSpc>
                <a:spcPct val="100000"/>
              </a:lnSpc>
              <a:spcBef>
                <a:spcPts val="1400"/>
              </a:spcBef>
            </a:pPr>
            <a:endParaRPr lang="en-US" sz="2000" dirty="0">
              <a:solidFill>
                <a:schemeClr val="tx1"/>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with two methods from Scrapping the Web (Wikipedia) and from SpaceX’s REST APIs</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Data was collected by calling SpaceX’s API</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r>
              <a:rPr lang="en-US" sz="1800" dirty="0">
                <a:latin typeface="Abadi" panose="020B0604020104020204" pitchFamily="34" charset="0"/>
              </a:rPr>
              <a:t>Reference:</a:t>
            </a:r>
          </a:p>
          <a:p>
            <a:r>
              <a:rPr lang="en-US" sz="1800" dirty="0">
                <a:latin typeface="Abadi" panose="020B0604020104020204" pitchFamily="34" charset="0"/>
                <a:hlinkClick r:id="rId3"/>
              </a:rPr>
              <a:t>https://github.com/rushikeshssuryawanshi/Data-Science/blob/main/Data%20Collection%20API.ipynb</a:t>
            </a:r>
            <a:endParaRPr lang="en-US" sz="18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4F9F264A-7BD3-8CA5-0E44-7D5EF422AB4E}"/>
              </a:ext>
            </a:extLst>
          </p:cNvPr>
          <p:cNvPicPr>
            <a:picLocks noChangeAspect="1"/>
          </p:cNvPicPr>
          <p:nvPr/>
        </p:nvPicPr>
        <p:blipFill>
          <a:blip r:embed="rId4"/>
          <a:stretch>
            <a:fillRect/>
          </a:stretch>
        </p:blipFill>
        <p:spPr>
          <a:xfrm>
            <a:off x="5303521" y="2491740"/>
            <a:ext cx="6507480" cy="16287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was collected using Wikipedia’s webpage. Here, we use the HTTP get request to get data from the page. Using </a:t>
            </a:r>
            <a:r>
              <a:rPr lang="en-US" sz="2200" dirty="0" err="1">
                <a:solidFill>
                  <a:schemeClr val="accent3">
                    <a:lumMod val="25000"/>
                  </a:schemeClr>
                </a:solidFill>
                <a:latin typeface="Abadi"/>
              </a:rPr>
              <a:t>requests.get</a:t>
            </a:r>
            <a:r>
              <a:rPr lang="en-US" sz="2200" dirty="0">
                <a:solidFill>
                  <a:schemeClr val="accent3">
                    <a:lumMod val="25000"/>
                  </a:schemeClr>
                </a:solidFill>
                <a:latin typeface="Abadi"/>
              </a:rPr>
              <a:t>() and then </a:t>
            </a:r>
            <a:r>
              <a:rPr lang="en-US" sz="2200" dirty="0" err="1">
                <a:solidFill>
                  <a:schemeClr val="accent3">
                    <a:lumMod val="25000"/>
                  </a:schemeClr>
                </a:solidFill>
                <a:latin typeface="Abadi"/>
              </a:rPr>
              <a:t>usingBeautifulSoup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Reference: </a:t>
            </a:r>
            <a:r>
              <a:rPr lang="en-US" sz="2200" dirty="0">
                <a:solidFill>
                  <a:schemeClr val="accent3">
                    <a:lumMod val="25000"/>
                  </a:schemeClr>
                </a:solidFill>
                <a:latin typeface="Abadi"/>
                <a:hlinkClick r:id="rId3"/>
              </a:rPr>
              <a:t>https://github.com/rushikeshssuryawanshi/Data-Science/blob/main/Data%20Collection%20with%20Web%20Scraping.ipynb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E064FE16-8EB9-ED03-11BB-E13E5DB57C58}"/>
              </a:ext>
            </a:extLst>
          </p:cNvPr>
          <p:cNvPicPr>
            <a:picLocks noChangeAspect="1"/>
          </p:cNvPicPr>
          <p:nvPr/>
        </p:nvPicPr>
        <p:blipFill>
          <a:blip r:embed="rId4"/>
          <a:stretch>
            <a:fillRect/>
          </a:stretch>
        </p:blipFill>
        <p:spPr>
          <a:xfrm>
            <a:off x="4990449" y="2622348"/>
            <a:ext cx="7094871" cy="266962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166</TotalTime>
  <Words>815</Words>
  <Application>Microsoft Office PowerPoint</Application>
  <PresentationFormat>Widescreen</PresentationFormat>
  <Paragraphs>100</Paragraphs>
  <Slides>17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Rushikesh Suryawanshi</cp:lastModifiedBy>
  <cp:revision>199</cp:revision>
  <dcterms:created xsi:type="dcterms:W3CDTF">2021-04-29T18:58:34Z</dcterms:created>
  <dcterms:modified xsi:type="dcterms:W3CDTF">2024-12-08T12:19:38Z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